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</p:sldIdLst>
  <p:sldSz cx="14630400" cy="8229600"/>
  <p:notesSz cx="8229600" cy="14630400"/>
  <p:embeddedFontLs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Fira Mono Medium" panose="020B0609050000020004" pitchFamily="49" charset="0"/>
      <p:regular r:id="rId24"/>
    </p:embeddedFont>
    <p:embeddedFont>
      <p:font typeface="Fira Sans" panose="020B05030500000200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02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826437"/>
            <a:ext cx="93926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स्किल्स में महारत हासिल करें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8753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व्यक्तिगत और व्यावसायिक सफलता के लिए शक्तिशाली कम्युनिकेशन स्किल्स विकसित करने की गाइड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0787" y="739140"/>
            <a:ext cx="4149209" cy="51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क्या है?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80787" y="1439823"/>
            <a:ext cx="7982426" cy="229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कम्युनिकेशन वह प्रक्रिया है जिसके माध्यम से हम अपने विचार, भावनाएँ और जानकारी को स्पष्ट तरीके से दूसरों तक पहुँचाते हैं।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80787" y="1927622"/>
            <a:ext cx="2547699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के 3 प्रकार: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580787" y="2360057"/>
            <a:ext cx="3788807" cy="774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वर्बल (बोलकर)</a:t>
            </a:r>
            <a:endParaRPr lang="en-US" sz="13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नॉन-वर्बल (हाव-भाव से)</a:t>
            </a:r>
            <a:endParaRPr lang="en-US" sz="13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लिखित (लिखकर)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782026" y="1927622"/>
            <a:ext cx="24894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की प्रक्रिया:</a:t>
            </a:r>
            <a:endParaRPr lang="en-US" sz="1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026" y="2375297"/>
            <a:ext cx="829747" cy="9957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33098" y="2541151"/>
            <a:ext cx="2074545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Idea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026" y="3371017"/>
            <a:ext cx="829747" cy="9957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733098" y="3536871"/>
            <a:ext cx="2074545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Encoding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2026" y="4366736"/>
            <a:ext cx="829747" cy="9957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733098" y="4532590"/>
            <a:ext cx="2074545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Message</a:t>
            </a:r>
            <a:endParaRPr lang="en-US" sz="16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026" y="5362456"/>
            <a:ext cx="829747" cy="99572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733098" y="5528310"/>
            <a:ext cx="2074545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Channel</a:t>
            </a:r>
            <a:endParaRPr lang="en-US" sz="160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2026" y="6358176"/>
            <a:ext cx="829747" cy="99572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733098" y="6524030"/>
            <a:ext cx="2074545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Feedback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015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4384" y="3601045"/>
            <a:ext cx="8034814" cy="700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अच्छी कम्युनिकेशन स्किल के 5 गुण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4384" y="4633555"/>
            <a:ext cx="4206240" cy="1287542"/>
          </a:xfrm>
          <a:prstGeom prst="roundRect">
            <a:avLst>
              <a:gd name="adj" fmla="val 261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8459" y="4857631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स्पष्टता (Clarity)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08459" y="5340668"/>
            <a:ext cx="3758089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बात साफ और सरल हो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2080" y="4633555"/>
            <a:ext cx="4206240" cy="1287542"/>
          </a:xfrm>
          <a:prstGeom prst="roundRect">
            <a:avLst>
              <a:gd name="adj" fmla="val 261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36156" y="4857631"/>
            <a:ext cx="3407569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 (Confidence)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36156" y="5340668"/>
            <a:ext cx="3758089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बोलते समय झिझक न हो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39776" y="4633555"/>
            <a:ext cx="4206240" cy="1287542"/>
          </a:xfrm>
          <a:prstGeom prst="roundRect">
            <a:avLst>
              <a:gd name="adj" fmla="val 261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63852" y="4857631"/>
            <a:ext cx="3737372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सुनने की क्षमता (Listening)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63852" y="5340668"/>
            <a:ext cx="3758089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दूसरों की बात ध्यान से सुनना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84384" y="6142553"/>
            <a:ext cx="6420088" cy="1287542"/>
          </a:xfrm>
          <a:prstGeom prst="roundRect">
            <a:avLst>
              <a:gd name="adj" fmla="val 261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08459" y="6366629"/>
            <a:ext cx="5159693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सकारात्मक भाषा (Positive Language)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08459" y="6849666"/>
            <a:ext cx="5971937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उचित शब्दों का प्रयोग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425928" y="6142553"/>
            <a:ext cx="6420088" cy="1287542"/>
          </a:xfrm>
          <a:prstGeom prst="roundRect">
            <a:avLst>
              <a:gd name="adj" fmla="val 261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650004" y="6366629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बॉडी लैंग्वेज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650004" y="6849666"/>
            <a:ext cx="5971937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प्रभावी शारीरिक संचार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3194"/>
            <a:ext cx="774608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स्किल क्यों जरूरी है?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0560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5 मुख्य कारण: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523655"/>
            <a:ext cx="4196358" cy="1367909"/>
          </a:xfrm>
          <a:prstGeom prst="roundRect">
            <a:avLst>
              <a:gd name="adj" fmla="val 10695"/>
            </a:avLst>
          </a:prstGeom>
          <a:solidFill>
            <a:srgbClr val="0F0F10"/>
          </a:solidFill>
          <a:ln w="3048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63310" y="3523655"/>
            <a:ext cx="121920" cy="1367909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2524" y="37809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व्यक्तित्व विकास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42524" y="4271367"/>
            <a:ext cx="35903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मजबूत व्यक्तित्व बनाने के लिए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523655"/>
            <a:ext cx="4196358" cy="1367909"/>
          </a:xfrm>
          <a:prstGeom prst="roundRect">
            <a:avLst>
              <a:gd name="adj" fmla="val 10695"/>
            </a:avLst>
          </a:prstGeom>
          <a:solidFill>
            <a:srgbClr val="0F0F10"/>
          </a:solidFill>
          <a:ln w="3048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186482" y="3523655"/>
            <a:ext cx="121920" cy="1367909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565696" y="37809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नौकरी और करियर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565696" y="4271367"/>
            <a:ext cx="35903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इंटरव्यू और करियर में सफलता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523655"/>
            <a:ext cx="4196358" cy="1367909"/>
          </a:xfrm>
          <a:prstGeom prst="roundRect">
            <a:avLst>
              <a:gd name="adj" fmla="val 10695"/>
            </a:avLst>
          </a:prstGeom>
          <a:solidFill>
            <a:srgbClr val="0F0F10"/>
          </a:solidFill>
          <a:ln w="3048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609653" y="3523655"/>
            <a:ext cx="121920" cy="1367909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988868" y="37809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नेतृत्व क्षमता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988868" y="4271367"/>
            <a:ext cx="35903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को नेतृत्व देने के लिए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93790" y="5118378"/>
            <a:ext cx="4196358" cy="1367909"/>
          </a:xfrm>
          <a:prstGeom prst="roundRect">
            <a:avLst>
              <a:gd name="adj" fmla="val 10695"/>
            </a:avLst>
          </a:prstGeom>
          <a:solidFill>
            <a:srgbClr val="0F0F10"/>
          </a:solidFill>
          <a:ln w="3048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63310" y="5118378"/>
            <a:ext cx="121920" cy="1367909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2524" y="53756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सामाजिक संबंध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142524" y="5866090"/>
            <a:ext cx="35903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अच्छे रिश्ते बनाने के लिए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5216962" y="5118378"/>
            <a:ext cx="4196358" cy="1367909"/>
          </a:xfrm>
          <a:prstGeom prst="roundRect">
            <a:avLst>
              <a:gd name="adj" fmla="val 10695"/>
            </a:avLst>
          </a:prstGeom>
          <a:solidFill>
            <a:srgbClr val="0F0F10"/>
          </a:solidFill>
          <a:ln w="3048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186482" y="5118378"/>
            <a:ext cx="121920" cy="1367909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565696" y="53756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व्यक्तिगत विकास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565696" y="5866090"/>
            <a:ext cx="35903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जीवन में सफलता के लिए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96108" y="874990"/>
            <a:ext cx="4273748" cy="463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बॉडी लैंग्वेज और आत्मविश्वास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196108" y="1581269"/>
            <a:ext cx="2225635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बॉडी लैंग्वेज के 5 तत्व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2196108" y="1968579"/>
            <a:ext cx="148352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196108" y="2205395"/>
            <a:ext cx="493799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196108" y="2310051"/>
            <a:ext cx="1854637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Eye Contact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2196108" y="2638901"/>
            <a:ext cx="4937998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आंखों का संपर्क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2196108" y="3043357"/>
            <a:ext cx="148352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196108" y="3280172"/>
            <a:ext cx="493799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196108" y="3384828"/>
            <a:ext cx="1854637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Posture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2196108" y="3713678"/>
            <a:ext cx="4937998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सीधा खड़े होना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196108" y="4118134"/>
            <a:ext cx="148352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196108" y="4354949"/>
            <a:ext cx="493799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196108" y="4459605"/>
            <a:ext cx="1854637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Smile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2196108" y="4788456"/>
            <a:ext cx="4937998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हल्की मुस्कान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2196108" y="5192911"/>
            <a:ext cx="148352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196108" y="5429726"/>
            <a:ext cx="493799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196108" y="5534382"/>
            <a:ext cx="1854637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Hand Movement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2196108" y="5863233"/>
            <a:ext cx="4937998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हाथों का संतुलित प्रयोग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2196108" y="6267688"/>
            <a:ext cx="148352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196108" y="6504503"/>
            <a:ext cx="493799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196108" y="6609159"/>
            <a:ext cx="2224683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Avoid Nervous Habits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2196108" y="6938010"/>
            <a:ext cx="4937998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घबराहट से बचना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503676" y="1581269"/>
            <a:ext cx="2419469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 बढ़ाने के तरीके</a:t>
            </a:r>
            <a:endParaRPr lang="en-US" sz="1750" dirty="0"/>
          </a:p>
        </p:txBody>
      </p:sp>
      <p:sp>
        <p:nvSpPr>
          <p:cNvPr id="25" name="Shape 23"/>
          <p:cNvSpPr/>
          <p:nvPr/>
        </p:nvSpPr>
        <p:spPr>
          <a:xfrm>
            <a:off x="7503676" y="2050078"/>
            <a:ext cx="74176" cy="74176"/>
          </a:xfrm>
          <a:prstGeom prst="roundRect">
            <a:avLst>
              <a:gd name="adj" fmla="val 61637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674888" y="1968579"/>
            <a:ext cx="4766786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अच्छी तैयारी करें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503676" y="2440365"/>
            <a:ext cx="74176" cy="74176"/>
          </a:xfrm>
          <a:prstGeom prst="roundRect">
            <a:avLst>
              <a:gd name="adj" fmla="val 61637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674888" y="2358866"/>
            <a:ext cx="4766786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छोटे मंच से शुरुआत करें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503676" y="2830651"/>
            <a:ext cx="74176" cy="74176"/>
          </a:xfrm>
          <a:prstGeom prst="roundRect">
            <a:avLst>
              <a:gd name="adj" fmla="val 61637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674888" y="2749153"/>
            <a:ext cx="4766786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सकारात्मक सोच रखें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7503676" y="3220938"/>
            <a:ext cx="74176" cy="74176"/>
          </a:xfrm>
          <a:prstGeom prst="roundRect">
            <a:avLst>
              <a:gd name="adj" fmla="val 61637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674888" y="3139440"/>
            <a:ext cx="4766786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गलती से न डरें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503676" y="3611225"/>
            <a:ext cx="74176" cy="74176"/>
          </a:xfrm>
          <a:prstGeom prst="roundRect">
            <a:avLst>
              <a:gd name="adj" fmla="val 61637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674888" y="3529727"/>
            <a:ext cx="4766786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रोज अभ्यास करें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6642" y="971907"/>
            <a:ext cx="7294126" cy="67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सुनने की कला - अच्छे श्रोता बनें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756642" y="1729978"/>
            <a:ext cx="3371493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अच्छे श्रोता की 5 आदतें: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756642" y="2444472"/>
            <a:ext cx="216098" cy="270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56642" y="2781300"/>
            <a:ext cx="3712250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56642" y="2950250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पूरी बात सुनना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56642" y="3411617"/>
            <a:ext cx="371225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बीच में बोलने से पहले पूरी बात सुनें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674989" y="2444472"/>
            <a:ext cx="216098" cy="270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674989" y="2781300"/>
            <a:ext cx="3712369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674989" y="2950250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बीच में न बोलना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4674989" y="3411617"/>
            <a:ext cx="3712369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वाले को पूरी बात कहने दें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56642" y="4117538"/>
            <a:ext cx="216098" cy="270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756642" y="4454366"/>
            <a:ext cx="3712250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56642" y="4623316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आंखों का संपर्क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756642" y="5084683"/>
            <a:ext cx="371225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वाले की आंखों में देखते हुए सुनें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674989" y="4117538"/>
            <a:ext cx="216098" cy="270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4674989" y="4454366"/>
            <a:ext cx="3712369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674989" y="4623316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समझने की कोशिश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4674989" y="5084683"/>
            <a:ext cx="3712369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उनके विचारों और भावनाओं को समझें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756642" y="5790605"/>
            <a:ext cx="216098" cy="270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756642" y="6127433"/>
            <a:ext cx="7630716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56642" y="6296382"/>
            <a:ext cx="2702600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प्रतिक्रिया देना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756642" y="6757749"/>
            <a:ext cx="7630716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सुनने के बाद उचित प्रतिक्रिया दें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4466" y="829985"/>
            <a:ext cx="7707868" cy="1282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दैनिक अभ्यास - कम्युनिकेशन स्किल सुधारें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6204466" y="2390656"/>
            <a:ext cx="7707868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रोज़ करने के 5 अभ्यास: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204466" y="2911912"/>
            <a:ext cx="205145" cy="256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204466" y="3237667"/>
            <a:ext cx="3761184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04466" y="3385899"/>
            <a:ext cx="3061573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आइने के सामने 5 मिनट बोलें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204466" y="3817739"/>
            <a:ext cx="376118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आप को देखते हुए बोलने का अभ्यास करें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151150" y="2911912"/>
            <a:ext cx="205145" cy="256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151150" y="3237667"/>
            <a:ext cx="3761184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151150" y="3385899"/>
            <a:ext cx="3452932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अखबार का एक लेख जोर से पढ़ें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151150" y="3817739"/>
            <a:ext cx="376118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सही उच्चारण और गति के साथ पढ़ें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204466" y="4469606"/>
            <a:ext cx="205145" cy="256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204466" y="4795361"/>
            <a:ext cx="3761184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04466" y="4943594"/>
            <a:ext cx="2893695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हर दिन एक नया शब्द सीखें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204466" y="5375434"/>
            <a:ext cx="376118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शब्दावली को समृद्ध करें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151150" y="4469606"/>
            <a:ext cx="205145" cy="256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10151150" y="4795361"/>
            <a:ext cx="3761184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0151150" y="4943594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दोस्तों के साथ चर्चा करें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151150" y="5375434"/>
            <a:ext cx="376118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विषयों पर बातचीत करें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204466" y="6027301"/>
            <a:ext cx="205145" cy="256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04466" y="6353056"/>
            <a:ext cx="7707868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204466" y="6501289"/>
            <a:ext cx="3968472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किसी विषय पर छोटा भाषण तैयार करें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6204466" y="6933128"/>
            <a:ext cx="7707868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नियमित रूप से भाषण देने का अभ्यास करें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184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48213" y="2381250"/>
            <a:ext cx="5561290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प्रभावी कम्युनिकेशन के Golden Habits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2848213" y="2896672"/>
            <a:ext cx="8933974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10 मुख्य आदतें: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2848213" y="3142298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848213" y="3346966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2848213" y="3442097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स्पष्ट बोलें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2848213" y="3688556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साफ और सरल भाषा में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352109" y="3142298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352109" y="3346966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352109" y="3442097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ध्यान से सुनें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352109" y="3688556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वाले की बात को पूरी तरह सुनें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2848213" y="4021931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2848213" y="4226600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848213" y="4321731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सकारात्मक सोच रखें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2848213" y="4568190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हमेशा सकारात्मक दृष्टिकोण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352109" y="4021931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7352109" y="4226600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352109" y="4321731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सम्मानजनक भाषा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7352109" y="4568190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विनम्र और सम्मानजनक शब्द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2848213" y="4901565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2848213" y="5106233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2848213" y="5201364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 रखें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2848213" y="5447824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ऊपर विश्वास रखें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352109" y="4901565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06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7352109" y="5106233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352109" y="5201364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सही शब्द चुनें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7352109" y="5447824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उचित और प्रभावी शब्द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2848213" y="5781199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07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2848213" y="5985867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2848213" y="6080998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भावनाओं को समझें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2848213" y="6327458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दूसरों की भावनाओं को समझें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352109" y="5781199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08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7352109" y="5985867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7352109" y="6080998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मुस्कान रखें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7352109" y="6327458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हल्की मुस्कान से बातचीत सुखद बनती है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2848213" y="6660833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09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2848213" y="6865501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2848213" y="6960632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धैर्य रखें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2848213" y="7207091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जल्दबाजी से बचें</a:t>
            </a:r>
            <a:endParaRPr lang="en-US" sz="1000" dirty="0"/>
          </a:p>
        </p:txBody>
      </p:sp>
      <p:sp>
        <p:nvSpPr>
          <p:cNvPr id="41" name="Text 38"/>
          <p:cNvSpPr/>
          <p:nvPr/>
        </p:nvSpPr>
        <p:spPr>
          <a:xfrm>
            <a:off x="7352109" y="6660833"/>
            <a:ext cx="129421" cy="16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10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7352109" y="6865501"/>
            <a:ext cx="4430078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7352109" y="6960632"/>
            <a:ext cx="1618417" cy="202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सीखते रहें</a:t>
            </a:r>
            <a:endParaRPr lang="en-US" sz="1250" dirty="0"/>
          </a:p>
        </p:txBody>
      </p:sp>
      <p:sp>
        <p:nvSpPr>
          <p:cNvPr id="44" name="Text 41"/>
          <p:cNvSpPr/>
          <p:nvPr/>
        </p:nvSpPr>
        <p:spPr>
          <a:xfrm>
            <a:off x="7352109" y="7207091"/>
            <a:ext cx="4430078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निरंतर सीखना और सुधार करना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051691"/>
            <a:ext cx="13042821" cy="702945"/>
          </a:xfrm>
          <a:prstGeom prst="roundRect">
            <a:avLst>
              <a:gd name="adj" fmla="val 4840"/>
            </a:avLst>
          </a:prstGeom>
          <a:solidFill>
            <a:srgbClr val="1C1C1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82479" y="3051691"/>
            <a:ext cx="13065443" cy="702945"/>
          </a:xfrm>
          <a:prstGeom prst="roundRect">
            <a:avLst>
              <a:gd name="adj" fmla="val 4840"/>
            </a:avLst>
          </a:prstGeom>
          <a:solidFill>
            <a:srgbClr val="1C1C1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09293" y="3221712"/>
            <a:ext cx="126118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highlight>
                  <a:srgbClr val="1C1C1D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═══════════════════════════════════════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094798"/>
            <a:ext cx="691384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APPENDIX: विस्तृत कंटेंट और संदर्भ</a:t>
            </a:r>
            <a:endParaRPr lang="en-US" sz="3550" dirty="0"/>
          </a:p>
        </p:txBody>
      </p:sp>
      <p:sp>
        <p:nvSpPr>
          <p:cNvPr id="6" name="Text 4"/>
          <p:cNvSpPr/>
          <p:nvPr/>
        </p:nvSpPr>
        <p:spPr>
          <a:xfrm>
            <a:off x="793790" y="4752499"/>
            <a:ext cx="617029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अतिरिक्त जानकारी और गहन अध्ययन के लिए</a:t>
            </a:r>
            <a:endParaRPr lang="en-US" sz="2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71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21117" y="3190161"/>
            <a:ext cx="11003161" cy="542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कम्युनिकेशन में बाधाएँ (Barriers of Communication)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1321117" y="4065627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5 मुख्य बाधाएँ: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1321117" y="4524375"/>
            <a:ext cx="5782032" cy="2640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भाषा की समस्या</a:t>
            </a:r>
            <a:endParaRPr lang="en-US" sz="13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कठिन शब्द या अलग भाषा का उपयोग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 startAt="2"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मानसिक स्थिति</a:t>
            </a:r>
            <a:endParaRPr lang="en-US" sz="13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गुस्सा, तनाव या चिंता की स्थिति में बातचीत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 startAt="3"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ध्यान की कमी</a:t>
            </a:r>
            <a:endParaRPr lang="en-US" sz="13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वाला ध्यान से नहीं सुन रहा हो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 startAt="4"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पूर्वाग्रह (Prejudice)</a:t>
            </a:r>
            <a:endParaRPr lang="en-US" sz="13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पहले से बनी हुई गलत धारणा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 startAt="5"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तकनीकी समस्या</a:t>
            </a:r>
            <a:endParaRPr lang="en-US" sz="13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फोन, इंटरनेट आदि में समस्या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7534632" y="4065627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समाधान:</a:t>
            </a:r>
            <a:endParaRPr lang="en-US" sz="2050" dirty="0"/>
          </a:p>
        </p:txBody>
      </p:sp>
      <p:sp>
        <p:nvSpPr>
          <p:cNvPr id="7" name="Shape 4"/>
          <p:cNvSpPr/>
          <p:nvPr/>
        </p:nvSpPr>
        <p:spPr>
          <a:xfrm>
            <a:off x="7534632" y="4636591"/>
            <a:ext cx="86797" cy="86797"/>
          </a:xfrm>
          <a:prstGeom prst="roundRect">
            <a:avLst>
              <a:gd name="adj" fmla="val 526746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54422" y="4541044"/>
            <a:ext cx="5562243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सरल भाषा का प्रयोग करें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534632" y="5148084"/>
            <a:ext cx="86797" cy="86797"/>
          </a:xfrm>
          <a:prstGeom prst="roundRect">
            <a:avLst>
              <a:gd name="adj" fmla="val 526746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54422" y="5052536"/>
            <a:ext cx="5562243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शांत मन से बातचीत करें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7534632" y="5659576"/>
            <a:ext cx="86797" cy="86797"/>
          </a:xfrm>
          <a:prstGeom prst="roundRect">
            <a:avLst>
              <a:gd name="adj" fmla="val 526746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754422" y="5564029"/>
            <a:ext cx="5562243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ध्यान से सुनें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7534632" y="6171069"/>
            <a:ext cx="86797" cy="86797"/>
          </a:xfrm>
          <a:prstGeom prst="roundRect">
            <a:avLst>
              <a:gd name="adj" fmla="val 526746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754422" y="6075521"/>
            <a:ext cx="5562243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खुले मन से सुनें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7534632" y="6682561"/>
            <a:ext cx="86797" cy="86797"/>
          </a:xfrm>
          <a:prstGeom prst="roundRect">
            <a:avLst>
              <a:gd name="adj" fmla="val 526746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754422" y="6587014"/>
            <a:ext cx="5562243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तकनीकी समस्या दूर करें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38118"/>
            <a:ext cx="68174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पढ़ाई की आदत और कंसंट्रेशन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413873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पढ़ाई की आदत बनाएं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6280190" y="3065978"/>
            <a:ext cx="3501509" cy="3946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निश्चित समय तय करें - रोज एक ही समय पर पढ़ाई करें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छोटा लक्ष्य बनाएं - आज 10 पेज पढ़ेंगे, एक चैप्टर खत्म करेंगे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नोट्स बनाएं - पढ़ते समय मुख्य बिंदु लिखें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मोबाइल से दूरी रखें - पढ़ाई के समय मोबाइल बंद रखें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पढ़कर दोहराएं - जो पढ़ा है उसे दोहराना बहुत जरूरी है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0342721" y="2413873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कंसंट्रेशन बढ़ाएं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342721" y="3065978"/>
            <a:ext cx="3501509" cy="3946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ध्यान और योग - रोज 10-15 मिनट ध्यान या प्राणायाम करें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शांत वातावरण - पढ़ाई के समय शांत जगह चुनें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समय में एक काम - एक साथ कई काम करने से ध्यान भटकता है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छोटे ब्रेक - 45 मिनट पढ़ें, फिर 5 मिनट ब्रेक लें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पर्याप्त नींद - 7-8 घंटे की नींद ध्यान बढ़ाती है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63923"/>
            <a:ext cx="89837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स्टेज फियर और इंटरपर्सनल कम्युनिकेशन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39678"/>
            <a:ext cx="421195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स्टेज पर बोलने का डर दूर करें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3791783"/>
            <a:ext cx="6244709" cy="2494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विषय की अच्छी तैयारी करें - विषय का गहन ज्ञान होने से आत्मविश्वास बढ़ता है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पहले छोटे समूह में बोलें - परिवार या दोस्तों के सामने पहले अभ्यास करें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गहरी सांस लें - स्टेज पर जाने से पहले गहरी सांस लें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श्रोताओं को मित्र समझें - श्रोताओं को दुश्मन नहीं, मित्र समझें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अभ्यास करते रहें - नियमित अभ्यास से डर कम होता है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139678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इंटरपर्सनल कम्युनिकेशन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7599521" y="3791783"/>
            <a:ext cx="6244709" cy="2052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सहानुभूति (Empathy) रखें - दूसरों की भावनाओं को समझें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सम्मानजनक भाषा बोलें - हमेशा विनम्र और सम्मानजनक शब्द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भावनाओं को समझें - सामने वाले की भावनाओं को समझने की कोशिश करें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विवाद से बचें - असहमति को शांतिपूर्ण तरीके से हल करें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4547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00174" y="2335054"/>
            <a:ext cx="3853815" cy="363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व्यक्तित्व विकास और प्रभावी वक्ता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3300174" y="2788325"/>
            <a:ext cx="8029932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कम्युनिकेशन स्किल व्यक्ति के Personality Development का सबसे महत्वपूर्ण हिस्सा है।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3300174" y="3055858"/>
            <a:ext cx="2304455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एक प्रभावशाली व्यक्तित्व के गुण: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3300174" y="3402925"/>
            <a:ext cx="58103" cy="58103"/>
          </a:xfrm>
          <a:prstGeom prst="roundRect">
            <a:avLst>
              <a:gd name="adj" fmla="val 7868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417927" y="3341132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3417927" y="3582591"/>
            <a:ext cx="3755231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ऊपर विश्वास रखना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300174" y="3904417"/>
            <a:ext cx="58103" cy="58103"/>
          </a:xfrm>
          <a:prstGeom prst="roundRect">
            <a:avLst>
              <a:gd name="adj" fmla="val 7868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417927" y="3842623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सकारात्मक सोच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417927" y="4084082"/>
            <a:ext cx="3755231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हमेशा सकारात्मक दृष्टिकोण रखना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300174" y="4405908"/>
            <a:ext cx="58103" cy="58103"/>
          </a:xfrm>
          <a:prstGeom prst="roundRect">
            <a:avLst>
              <a:gd name="adj" fmla="val 7868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417927" y="4344114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विनम्रता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3417927" y="4585573"/>
            <a:ext cx="3755231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दूसरों के साथ विनम्र व्यवहार करना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300174" y="4907399"/>
            <a:ext cx="58103" cy="58103"/>
          </a:xfrm>
          <a:prstGeom prst="roundRect">
            <a:avLst>
              <a:gd name="adj" fmla="val 7868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417927" y="4845606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ज्ञान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417927" y="5087064"/>
            <a:ext cx="3755231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निरंतर सीखना और विकास करना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3300174" y="5408890"/>
            <a:ext cx="58103" cy="58103"/>
          </a:xfrm>
          <a:prstGeom prst="roundRect">
            <a:avLst>
              <a:gd name="adj" fmla="val 7868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417927" y="5347097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नेतृत्व क्षमता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3417927" y="5588556"/>
            <a:ext cx="3755231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दूसरों को प्रेरित और नेतृत्व देने की क्षमता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464623" y="3055858"/>
            <a:ext cx="2408039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एक प्रभावी वक्ता बनने के 5 सूत्र: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464623" y="3341132"/>
            <a:ext cx="116324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7464623" y="3523536"/>
            <a:ext cx="3872984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464623" y="3612118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स्पष्ट सोच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7464623" y="3853577"/>
            <a:ext cx="3872984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विचारों को स्पष्ट रूप से संगठित करें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464623" y="4141232"/>
            <a:ext cx="116324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7464623" y="4323636"/>
            <a:ext cx="3872984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7464623" y="4412218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सही शब्द चयन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464623" y="4653677"/>
            <a:ext cx="3872984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उचित और प्रभावी शब्दों का चयन करें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7464623" y="4941332"/>
            <a:ext cx="116324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7464623" y="5123736"/>
            <a:ext cx="3872984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7464623" y="5212318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464623" y="5453777"/>
            <a:ext cx="3872984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ऊपर विश्वास रखें और आत्मविश्वास से बोलें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7464623" y="5741432"/>
            <a:ext cx="116324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7464623" y="5923836"/>
            <a:ext cx="3872984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7464623" y="6012418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अच्छी बॉडी लैंग्वेज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7464623" y="6253877"/>
            <a:ext cx="3872984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शरीर की भाषा को प्रभावी बनाएं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7464623" y="6541532"/>
            <a:ext cx="116324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7464623" y="6723936"/>
            <a:ext cx="3872984" cy="1524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7464623" y="6812518"/>
            <a:ext cx="1454706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सुनने की क्षमता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7464623" y="7053977"/>
            <a:ext cx="3872984" cy="140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दूसरों की बात को ध्यान से सुनें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68504"/>
            <a:ext cx="58614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प्रभावी बातचीत के 5 स्तर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3091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885956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3060263"/>
            <a:ext cx="28950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Greeting (अभिवादन)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550682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बात की शुरुआत अभिवादन से करें।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049673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उदाहरण: नमस्कार, गुड मॉर्निंग, नमस्ते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216962" y="253091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2885956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216962" y="3060263"/>
            <a:ext cx="32446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Introduction (परिचय)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216962" y="3550682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अपना परिचय दें।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216962" y="4049673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अपना नाम, पद, संगठन आदि बताएं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640133" y="253091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640133" y="2885956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40133" y="30602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Discussion (चर्चा)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640133" y="3550682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मुख्य विषय पर बातचीत करें।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9640133" y="4049673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विषय को विस्तार से समझाएं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93790" y="4809411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93790" y="5164455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93790" y="5338763"/>
            <a:ext cx="37759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Clarification (स्पष्टीकरण)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93790" y="5829181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संदेह दूर करना और स्पष्ट करना।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93790" y="6328172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वाले के सवालों का जवाब दें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7428548" y="4809411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750" dirty="0"/>
          </a:p>
        </p:txBody>
      </p:sp>
      <p:sp>
        <p:nvSpPr>
          <p:cNvPr id="24" name="Shape 22"/>
          <p:cNvSpPr/>
          <p:nvPr/>
        </p:nvSpPr>
        <p:spPr>
          <a:xfrm>
            <a:off x="7428548" y="5164455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428548" y="5338763"/>
            <a:ext cx="2962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Conclusion (समापन)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428548" y="5829181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बात का सकारात्मक समापन करें।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7428548" y="6328172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धन्यवाद दें और भविष्य के लिए सकारात्मक संदेश दें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189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90863" y="3133368"/>
            <a:ext cx="6218753" cy="554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कंसंट्रेशन बढ़ाने के वैज्ञानिक अभ्यास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1190863" y="3896320"/>
            <a:ext cx="6054923" cy="1639967"/>
          </a:xfrm>
          <a:prstGeom prst="roundRect">
            <a:avLst>
              <a:gd name="adj" fmla="val 1624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368266" y="4073723"/>
            <a:ext cx="532448" cy="532448"/>
          </a:xfrm>
          <a:prstGeom prst="roundRect">
            <a:avLst>
              <a:gd name="adj" fmla="val 17171791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4713" y="4220051"/>
            <a:ext cx="239554" cy="23955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68266" y="4744998"/>
            <a:ext cx="2218968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Meditation (ध्यान)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1368266" y="5105757"/>
            <a:ext cx="5700117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10 मिनट ध्यान करें। मन को शांत करने और फोकस बढ़ाने के लिए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7384613" y="3896320"/>
            <a:ext cx="6054923" cy="1639967"/>
          </a:xfrm>
          <a:prstGeom prst="roundRect">
            <a:avLst>
              <a:gd name="adj" fmla="val 1624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7562017" y="4073723"/>
            <a:ext cx="532448" cy="532448"/>
          </a:xfrm>
          <a:prstGeom prst="roundRect">
            <a:avLst>
              <a:gd name="adj" fmla="val 17171791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8463" y="4220051"/>
            <a:ext cx="239554" cy="23955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562017" y="4744998"/>
            <a:ext cx="2700218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Visualization (कल्पना)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7562017" y="5105757"/>
            <a:ext cx="5700117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लक्ष्य की कल्पना करें। सफलता की कल्पना करने से आत्मविश्वास बढ़ता है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1190863" y="5675114"/>
            <a:ext cx="6054923" cy="1639967"/>
          </a:xfrm>
          <a:prstGeom prst="roundRect">
            <a:avLst>
              <a:gd name="adj" fmla="val 1624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1368266" y="5852517"/>
            <a:ext cx="532448" cy="532448"/>
          </a:xfrm>
          <a:prstGeom prst="roundRect">
            <a:avLst>
              <a:gd name="adj" fmla="val 17171791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4713" y="5998845"/>
            <a:ext cx="239554" cy="23955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68266" y="6523792"/>
            <a:ext cx="3143845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Deep Breathing (गहरी सांस)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368266" y="6884551"/>
            <a:ext cx="5700117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गहरी सांस लेने से मन शांत होता है। तनाव कम होता है और फोकस बढ़ता है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7384613" y="5675114"/>
            <a:ext cx="6054923" cy="1639967"/>
          </a:xfrm>
          <a:prstGeom prst="roundRect">
            <a:avLst>
              <a:gd name="adj" fmla="val 1624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7562017" y="5852517"/>
            <a:ext cx="532448" cy="532448"/>
          </a:xfrm>
          <a:prstGeom prst="roundRect">
            <a:avLst>
              <a:gd name="adj" fmla="val 17171791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08463" y="5998845"/>
            <a:ext cx="239554" cy="23955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562017" y="6523792"/>
            <a:ext cx="3823692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Brain Exercise (दिमाग का व्यायाम)</a:t>
            </a:r>
            <a:endParaRPr lang="en-US" sz="1700" dirty="0"/>
          </a:p>
        </p:txBody>
      </p:sp>
      <p:sp>
        <p:nvSpPr>
          <p:cNvPr id="23" name="Text 16"/>
          <p:cNvSpPr/>
          <p:nvPr/>
        </p:nvSpPr>
        <p:spPr>
          <a:xfrm>
            <a:off x="7562017" y="6884551"/>
            <a:ext cx="5700117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पजल और पढ़ाई से दिमाग सक्रिय रहता है। नियमित मानसिक व्यायाम से कंसंट्रेशन बढ़ता है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233" y="829389"/>
            <a:ext cx="7626310" cy="472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दूसरों से बात करते समय किन बातों का ध्यान रखें</a:t>
            </a:r>
            <a:endParaRPr lang="en-US" sz="2950" dirty="0"/>
          </a:p>
        </p:txBody>
      </p:sp>
      <p:sp>
        <p:nvSpPr>
          <p:cNvPr id="4" name="Shape 1"/>
          <p:cNvSpPr/>
          <p:nvPr/>
        </p:nvSpPr>
        <p:spPr>
          <a:xfrm>
            <a:off x="529233" y="1453039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544473" y="1468279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33425" y="1764863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250037" y="1619488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ध्यान से सुनें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250037" y="1916311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अच्छा कम्युनिकेटर वही है जो अच्छा श्रोता हो।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29233" y="2461022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44473" y="2476262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33425" y="277284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250037" y="2627471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बीच में न टोकें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250037" y="2924294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सामने वाले की बात पूरी होने दें।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29233" y="3469005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544473" y="3484245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33425" y="3780830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250037" y="3635454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सम्मानजनक भाषा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1250037" y="3932277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हमेशा विनम्र और सम्मानजनक शब्द का प्रयोग करें।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29233" y="4476988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544473" y="4492228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33425" y="4788813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4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1250037" y="4643438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स्पष्ट और सरल भाषा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1250037" y="4940260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बहुत कठिन शब्दों का उपयोग न करें।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529233" y="5484971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544473" y="5500211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733425" y="579679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5</a:t>
            </a:r>
            <a:endParaRPr lang="en-US" sz="1750" dirty="0"/>
          </a:p>
        </p:txBody>
      </p:sp>
      <p:sp>
        <p:nvSpPr>
          <p:cNvPr id="27" name="Text 24"/>
          <p:cNvSpPr/>
          <p:nvPr/>
        </p:nvSpPr>
        <p:spPr>
          <a:xfrm>
            <a:off x="1250037" y="5651421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सकारात्मक दृष्टिकोण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1250037" y="5948243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बातचीत में सकारात्मक ऊर्जा रखें।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529233" y="6492954"/>
            <a:ext cx="8085534" cy="907256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1524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544473" y="6508194"/>
            <a:ext cx="604837" cy="876776"/>
          </a:xfrm>
          <a:prstGeom prst="roundRect">
            <a:avLst>
              <a:gd name="adj" fmla="val 72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733425" y="680477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6</a:t>
            </a:r>
            <a:endParaRPr lang="en-US" sz="1750" dirty="0"/>
          </a:p>
        </p:txBody>
      </p:sp>
      <p:sp>
        <p:nvSpPr>
          <p:cNvPr id="32" name="Text 29"/>
          <p:cNvSpPr/>
          <p:nvPr/>
        </p:nvSpPr>
        <p:spPr>
          <a:xfrm>
            <a:off x="1250037" y="6659404"/>
            <a:ext cx="271438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सामने वाले की भावनाओं का सम्मान</a:t>
            </a:r>
            <a:endParaRPr lang="en-US" sz="1450" dirty="0"/>
          </a:p>
        </p:txBody>
      </p:sp>
      <p:sp>
        <p:nvSpPr>
          <p:cNvPr id="33" name="Text 30"/>
          <p:cNvSpPr/>
          <p:nvPr/>
        </p:nvSpPr>
        <p:spPr>
          <a:xfrm>
            <a:off x="1250037" y="6956227"/>
            <a:ext cx="7198281" cy="201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हर व्यक्ति की सोच और भावनाओं को समझें।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34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5325" y="3095149"/>
            <a:ext cx="6001583" cy="620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प्रेरणादायक विचार और समापन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993338" y="4238030"/>
            <a:ext cx="12941737" cy="99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ज्ञान आपको शक्ति देता है, लेकिन अच्छी कम्युनिकेशन स्किल आपको प्रभावशाली बनाती है।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993338" y="5300782"/>
            <a:ext cx="12941737" cy="99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अच्छा वक्ता वही होता है जो शब्दों से नहीं, बल्कि अपने विचारों और व्यक्तित्व से लोगों के दिल तक पहुँचता है।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993338" y="6363533"/>
            <a:ext cx="12941737" cy="99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अच्छी कम्युनिकेशन स्किल वह चाबी है जो अवसरों के हर दरवाजे को खोल सकती है।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695325" y="3977045"/>
            <a:ext cx="22860" cy="3640693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1277</Words>
  <Application>Microsoft Office PowerPoint</Application>
  <PresentationFormat>Custom</PresentationFormat>
  <Paragraphs>271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Fira Mono Light</vt:lpstr>
      <vt:lpstr>Arial</vt:lpstr>
      <vt:lpstr>Fira Mono Medium</vt:lpstr>
      <vt:lpstr>Fira Sans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Puneet Gupta</dc:creator>
  <cp:lastModifiedBy>Puneet Gupta</cp:lastModifiedBy>
  <cp:revision>4</cp:revision>
  <dcterms:created xsi:type="dcterms:W3CDTF">2026-03-11T05:09:32Z</dcterms:created>
  <dcterms:modified xsi:type="dcterms:W3CDTF">2026-03-11T05:18:00Z</dcterms:modified>
</cp:coreProperties>
</file>